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73" r:id="rId3"/>
    <p:sldId id="374" r:id="rId4"/>
    <p:sldId id="436" r:id="rId5"/>
    <p:sldId id="678" r:id="rId6"/>
    <p:sldId id="356" r:id="rId7"/>
    <p:sldId id="519" r:id="rId8"/>
    <p:sldId id="524" r:id="rId9"/>
    <p:sldId id="523" r:id="rId10"/>
    <p:sldId id="510" r:id="rId11"/>
    <p:sldId id="511" r:id="rId12"/>
    <p:sldId id="512" r:id="rId13"/>
    <p:sldId id="513" r:id="rId14"/>
    <p:sldId id="514" r:id="rId15"/>
    <p:sldId id="515" r:id="rId16"/>
    <p:sldId id="525" r:id="rId17"/>
    <p:sldId id="526" r:id="rId18"/>
    <p:sldId id="527" r:id="rId19"/>
    <p:sldId id="528" r:id="rId20"/>
    <p:sldId id="516" r:id="rId21"/>
    <p:sldId id="34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79" d="100"/>
          <a:sy n="79" d="100"/>
        </p:scale>
        <p:origin x="126" y="6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Maps are a kind of data structure that holds a (key, value) pair</a:t>
            </a:r>
          </a:p>
          <a:p>
            <a:r>
              <a:rPr lang="en-US" dirty="0"/>
              <a:t>For example, a map might use social security numbers as keys and have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objects as the value</a:t>
            </a:r>
          </a:p>
          <a:p>
            <a:r>
              <a:rPr lang="en-US" dirty="0"/>
              <a:t>In a map, the keys must be unique, but the values could be repeated</a:t>
            </a:r>
          </a:p>
          <a:p>
            <a:r>
              <a:rPr lang="en-US" dirty="0"/>
              <a:t>Both Java and C++ use the name map for the symbol table classes in their standard libraries</a:t>
            </a:r>
          </a:p>
          <a:p>
            <a:r>
              <a:rPr lang="en-US" dirty="0"/>
              <a:t>Python calls it a dictionary (and supports it in the language, not just in libraries)</a:t>
            </a:r>
          </a:p>
          <a:p>
            <a:r>
              <a:rPr lang="en-US" dirty="0"/>
              <a:t>Maps are also called symbol tables</a:t>
            </a:r>
          </a:p>
        </p:txBody>
      </p:sp>
    </p:spTree>
    <p:extLst>
      <p:ext uri="{BB962C8B-B14F-4D97-AF65-F5344CB8AC3E}">
        <p14:creationId xmlns:p14="http://schemas.microsoft.com/office/powerpoint/2010/main" val="29035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Maps are for you can imagine storing as data with two columns, a key and a value</a:t>
            </a:r>
          </a:p>
          <a:p>
            <a:r>
              <a:rPr lang="en-US" dirty="0"/>
              <a:t>In this way you can look up the weight of anyone</a:t>
            </a:r>
          </a:p>
          <a:p>
            <a:r>
              <a:rPr lang="en-US" dirty="0"/>
              <a:t>However, the keys </a:t>
            </a:r>
            <a:r>
              <a:rPr lang="en-US" b="1" dirty="0"/>
              <a:t>must</a:t>
            </a:r>
            <a:r>
              <a:rPr lang="en-US" dirty="0"/>
              <a:t> be unique</a:t>
            </a:r>
          </a:p>
          <a:p>
            <a:pPr lvl="1"/>
            <a:r>
              <a:rPr lang="en-US" dirty="0"/>
              <a:t>Ahmad and Carmen might weigh the same, but Ahmad cannot weight two different values</a:t>
            </a:r>
          </a:p>
          <a:p>
            <a:r>
              <a:rPr lang="en-US" dirty="0"/>
              <a:t>There are </a:t>
            </a:r>
            <a:r>
              <a:rPr lang="en-US" dirty="0" err="1"/>
              <a:t>multimaps</a:t>
            </a:r>
            <a:r>
              <a:rPr lang="en-US" dirty="0"/>
              <a:t> in which a single key can be mapped to multiple values</a:t>
            </a:r>
          </a:p>
          <a:p>
            <a:pPr lvl="1"/>
            <a:r>
              <a:rPr lang="en-US" dirty="0"/>
              <a:t>But they are used much less often</a:t>
            </a:r>
          </a:p>
          <a:p>
            <a:pPr lvl="1"/>
            <a:r>
              <a:rPr lang="en-US" dirty="0"/>
              <a:t>All you really need is a map whose values are lists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84223"/>
              </p:ext>
            </p:extLst>
          </p:nvPr>
        </p:nvGraphicFramePr>
        <p:xfrm>
          <a:off x="8305800" y="1828800"/>
          <a:ext cx="3200400" cy="4645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4228">
                <a:tc>
                  <a:txBody>
                    <a:bodyPr/>
                    <a:lstStyle/>
                    <a:p>
                      <a:pPr algn="r"/>
                      <a:r>
                        <a:rPr lang="en-US" sz="2700" dirty="0"/>
                        <a:t>Name </a:t>
                      </a:r>
                    </a:p>
                    <a:p>
                      <a:pPr algn="r"/>
                      <a:r>
                        <a:rPr lang="en-US" sz="2700" dirty="0"/>
                        <a:t>(Key)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Weight</a:t>
                      </a:r>
                    </a:p>
                    <a:p>
                      <a:r>
                        <a:rPr lang="en-US" sz="2700" dirty="0"/>
                        <a:t>(Value)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Ahmad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210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 err="1"/>
                        <a:t>Bai</a:t>
                      </a:r>
                      <a:r>
                        <a:rPr lang="en-US" sz="2700" dirty="0"/>
                        <a:t> Li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145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Carmen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105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lvl="0" algn="r"/>
                      <a:r>
                        <a:rPr lang="en-US" sz="2700" dirty="0"/>
                        <a:t>Deepak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175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30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Erica</a:t>
                      </a:r>
                    </a:p>
                  </a:txBody>
                  <a:tcPr marL="123886" marR="123886" marT="61943" marB="6194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dirty="0"/>
                        <a:t>205</a:t>
                      </a:r>
                    </a:p>
                  </a:txBody>
                  <a:tcPr marL="123886" marR="123886" marT="61943" marB="61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Java interface for maps is, unsurprisingly,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Map&lt;K,V&gt;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is the type of the key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is the type of the value</a:t>
            </a:r>
          </a:p>
          <a:p>
            <a:pPr lvl="1"/>
            <a:r>
              <a:rPr lang="en-US" dirty="0"/>
              <a:t>Yes, it's a container with </a:t>
            </a:r>
            <a:r>
              <a:rPr lang="en-US" b="1" dirty="0"/>
              <a:t>two</a:t>
            </a:r>
            <a:r>
              <a:rPr lang="en-US" dirty="0"/>
              <a:t> generic types</a:t>
            </a:r>
          </a:p>
          <a:p>
            <a:r>
              <a:rPr lang="en-US" dirty="0"/>
              <a:t>Any Java class that implements this interface can do the important things that you need for a map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get(Object key)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key)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put(K key, V value)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 Java gods love us, they provided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interface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see some code to keep track of some people's favorite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0480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String,Integer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favorites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String,Integer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"John"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42); 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Autoboxes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value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"Paul"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101);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13);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"Ringo"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7);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favorites.containsKey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)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favorites.get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66404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also provides an interface for sets</a:t>
            </a:r>
          </a:p>
          <a:p>
            <a:r>
              <a:rPr lang="en-US" dirty="0"/>
              <a:t>A set is like a map without values (only keys)</a:t>
            </a:r>
          </a:p>
          <a:p>
            <a:r>
              <a:rPr lang="en-US" dirty="0"/>
              <a:t>All we care about is storing an unordered collection of things</a:t>
            </a:r>
          </a:p>
          <a:p>
            <a:r>
              <a:rPr lang="en-US" dirty="0"/>
              <a:t>The Java interface for sets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is the type of objects being stored</a:t>
            </a:r>
          </a:p>
          <a:p>
            <a:r>
              <a:rPr lang="en-US" dirty="0"/>
              <a:t>Any Java class that implements this interface can do the important things that you need for a set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contains(Object object)</a:t>
            </a:r>
          </a:p>
        </p:txBody>
      </p:sp>
    </p:spTree>
    <p:extLst>
      <p:ext uri="{BB962C8B-B14F-4D97-AF65-F5344CB8AC3E}">
        <p14:creationId xmlns:p14="http://schemas.microsoft.com/office/powerpoint/2010/main" val="183801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with maps, there are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dirty="0"/>
              <a:t> interface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HashSet&lt;E&gt;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&lt;E&gt;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5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B930-C829-4F89-BDCE-06633C8E1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43DB-F7F5-4E34-8641-2E5200FA5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anagram</a:t>
            </a:r>
            <a:r>
              <a:rPr lang="en-US" dirty="0"/>
              <a:t> is a word or phrase arrived at by scrambling the letters of another word or phrase</a:t>
            </a:r>
          </a:p>
          <a:p>
            <a:r>
              <a:rPr lang="en-US" dirty="0"/>
              <a:t>For example, "silent" is an anagram of "listen"</a:t>
            </a:r>
          </a:p>
          <a:p>
            <a:r>
              <a:rPr lang="en-US" dirty="0"/>
              <a:t>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dirty="0"/>
              <a:t> to determine if one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is an anagram of another</a:t>
            </a:r>
          </a:p>
          <a:p>
            <a:r>
              <a:rPr lang="en-US" dirty="0"/>
              <a:t>We'll make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Character,Integer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so that we can store the number of times a letter appears</a:t>
            </a:r>
          </a:p>
        </p:txBody>
      </p:sp>
    </p:spTree>
    <p:extLst>
      <p:ext uri="{BB962C8B-B14F-4D97-AF65-F5344CB8AC3E}">
        <p14:creationId xmlns:p14="http://schemas.microsoft.com/office/powerpoint/2010/main" val="37109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55404-D7A1-4643-B1FB-2B6EB0B8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practice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A382-6CA2-4635-86F6-3E7684A0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Complete the method below that determines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string1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string2</a:t>
            </a:r>
            <a:r>
              <a:rPr lang="en-US" dirty="0"/>
              <a:t> are anagrams, using the following algorithm:</a:t>
            </a:r>
          </a:p>
          <a:p>
            <a:r>
              <a:rPr lang="en-US" dirty="0"/>
              <a:t>For each character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string1</a:t>
            </a:r>
          </a:p>
          <a:p>
            <a:pPr lvl="1"/>
            <a:r>
              <a:rPr lang="en-US" dirty="0"/>
              <a:t>See if it has an entry in the map</a:t>
            </a:r>
          </a:p>
          <a:p>
            <a:pPr lvl="1"/>
            <a:r>
              <a:rPr lang="en-US" dirty="0"/>
              <a:t>If it does, add 1 to the number stored there</a:t>
            </a:r>
          </a:p>
          <a:p>
            <a:pPr lvl="1"/>
            <a:r>
              <a:rPr lang="en-US" dirty="0"/>
              <a:t>Otherwise, add an entry with the value 1</a:t>
            </a:r>
          </a:p>
          <a:p>
            <a:r>
              <a:rPr lang="en-US" dirty="0"/>
              <a:t>Then, for each character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string2</a:t>
            </a:r>
          </a:p>
          <a:p>
            <a:pPr lvl="1"/>
            <a:r>
              <a:rPr lang="en-US" dirty="0"/>
              <a:t>See if it has an entry in the map</a:t>
            </a:r>
          </a:p>
          <a:p>
            <a:pPr lvl="1"/>
            <a:r>
              <a:rPr lang="en-US" dirty="0"/>
              <a:t>If it does, subtract 1 from the number stored there or return false if the value is already 0</a:t>
            </a:r>
          </a:p>
          <a:p>
            <a:pPr lvl="1"/>
            <a:r>
              <a:rPr lang="en-US" dirty="0"/>
              <a:t>Otherwise return false</a:t>
            </a:r>
          </a:p>
          <a:p>
            <a:r>
              <a:rPr lang="en-US" dirty="0"/>
              <a:t>If the two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 had the same length and this process completed without going below 0 in the map, return true</a:t>
            </a:r>
          </a:p>
        </p:txBody>
      </p:sp>
    </p:spTree>
    <p:extLst>
      <p:ext uri="{BB962C8B-B14F-4D97-AF65-F5344CB8AC3E}">
        <p14:creationId xmlns:p14="http://schemas.microsoft.com/office/powerpoint/2010/main" val="14367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 post mortem</a:t>
            </a:r>
          </a:p>
          <a:p>
            <a:r>
              <a:rPr lang="en-US" dirty="0"/>
              <a:t>Java Collections Framework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Sorting libraries</a:t>
            </a:r>
          </a:p>
          <a:p>
            <a:r>
              <a:rPr lang="en-US" dirty="0"/>
              <a:t>Custom comparators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Start Project 4</a:t>
            </a:r>
          </a:p>
          <a:p>
            <a:pPr lvl="1"/>
            <a:r>
              <a:rPr lang="en-US" b="1" dirty="0"/>
              <a:t>Get your teams figured out immediately!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ohn prine obit">
            <a:extLst>
              <a:ext uri="{FF2B5EF4-FFF2-40B4-BE49-F238E27FC236}">
                <a16:creationId xmlns:a16="http://schemas.microsoft.com/office/drawing/2014/main" id="{38040A99-FB61-462E-A1AC-472981A3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0"/>
            <a:ext cx="10287000" cy="68580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E3C4B8-3AD3-4468-8D51-FA8EE6A1CC7C}"/>
              </a:ext>
            </a:extLst>
          </p:cNvPr>
          <p:cNvSpPr txBox="1"/>
          <p:nvPr/>
        </p:nvSpPr>
        <p:spPr>
          <a:xfrm>
            <a:off x="6591300" y="304800"/>
            <a:ext cx="46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US" sz="6000" cap="small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Prine</a:t>
            </a:r>
            <a:endParaRPr lang="en-US" sz="6000" cap="sm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1946-2020</a:t>
            </a:r>
          </a:p>
        </p:txBody>
      </p:sp>
    </p:spTree>
    <p:extLst>
      <p:ext uri="{BB962C8B-B14F-4D97-AF65-F5344CB8AC3E}">
        <p14:creationId xmlns:p14="http://schemas.microsoft.com/office/powerpoint/2010/main" val="36335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Practice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81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2AC0D-BE47-4079-9884-BC7FD746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F080-A557-4353-A4BE-CF9A3050B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6858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  <a:r>
              <a:rPr lang="en-US" dirty="0"/>
              <a:t> interface is one of the biggest you'll ever see</a:t>
            </a:r>
          </a:p>
          <a:p>
            <a:r>
              <a:rPr lang="en-US" dirty="0"/>
              <a:t>Here are a few important methods in it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708C51-349A-4017-8B23-37D3C3CED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00522"/>
              </p:ext>
            </p:extLst>
          </p:nvPr>
        </p:nvGraphicFramePr>
        <p:xfrm>
          <a:off x="304800" y="2286000"/>
          <a:ext cx="1135475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280">
                  <a:extLst>
                    <a:ext uri="{9D8B030D-6E8A-4147-A177-3AD203B41FA5}">
                      <a16:colId xmlns:a16="http://schemas.microsoft.com/office/drawing/2014/main" val="2193698013"/>
                    </a:ext>
                  </a:extLst>
                </a:gridCol>
                <a:gridCol w="5659120">
                  <a:extLst>
                    <a:ext uri="{9D8B030D-6E8A-4147-A177-3AD203B41FA5}">
                      <a16:colId xmlns:a16="http://schemas.microsoft.com/office/drawing/2014/main" val="1914392133"/>
                    </a:ext>
                  </a:extLst>
                </a:gridCol>
                <a:gridCol w="4471351">
                  <a:extLst>
                    <a:ext uri="{9D8B030D-6E8A-4147-A177-3AD203B41FA5}">
                      <a16:colId xmlns:a16="http://schemas.microsoft.com/office/drawing/2014/main" val="2267233244"/>
                    </a:ext>
                  </a:extLst>
                </a:gridCol>
              </a:tblGrid>
              <a:tr h="290704">
                <a:tc>
                  <a:txBody>
                    <a:bodyPr/>
                    <a:lstStyle/>
                    <a:p>
                      <a:r>
                        <a:rPr lang="en-US" sz="1700" b="1" dirty="0"/>
                        <a:t>Returns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46896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40373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  <a:r>
                        <a:rPr lang="en-US" sz="1700" dirty="0"/>
                        <a:t> before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791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addAll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(Collection&lt;? extends E&gt; collection)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Adds everything from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collection</a:t>
                      </a:r>
                      <a:r>
                        <a:rPr lang="en-US" sz="1700" dirty="0"/>
                        <a:t> to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211354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Removes everything from this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7602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contains(Object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 if this list contains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3601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3002"/>
                  </a:ext>
                </a:extLst>
              </a:tr>
              <a:tr h="505573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indexOf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(Object object)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first index where something that equals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en-US" sz="1700" dirty="0"/>
                        <a:t>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95958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isEmpty</a:t>
                      </a:r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en-US" sz="1700" dirty="0"/>
                        <a:t> if the list is empty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646606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17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remove(int index)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Remove the element at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53602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set(int index, E element)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Set the item at </a:t>
                      </a:r>
                      <a:r>
                        <a:rPr lang="en-US" dirty="0"/>
                        <a:t>location</a:t>
                      </a:r>
                      <a:r>
                        <a:rPr lang="en-US" sz="1700" dirty="0"/>
                        <a:t>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index</a:t>
                      </a:r>
                      <a:r>
                        <a:rPr lang="en-US" sz="1700" dirty="0"/>
                        <a:t> to </a:t>
                      </a:r>
                      <a:r>
                        <a:rPr kumimoji="0" lang="en-US" sz="17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273901"/>
                  </a:ext>
                </a:extLst>
              </a:tr>
              <a:tr h="290704"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Returns the size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29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7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EC97-5D24-40C7-BBB1-70A4CDE3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practice 1 (Fizz Buzz)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48A40-C660-4BD0-A4F2-441E3215D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 to hold</a:t>
            </a:r>
          </a:p>
          <a:p>
            <a:r>
              <a:rPr lang="en-US" dirty="0"/>
              <a:t>Prompt the user for a positive integer</a:t>
            </a:r>
          </a:p>
          <a:p>
            <a:r>
              <a:rPr lang="en-US" dirty="0"/>
              <a:t>From 1 up to the number they enter, add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equivalent of that number to the list</a:t>
            </a:r>
          </a:p>
          <a:p>
            <a:r>
              <a:rPr lang="en-US" dirty="0"/>
              <a:t>Exceptions:</a:t>
            </a:r>
          </a:p>
          <a:p>
            <a:pPr lvl="1"/>
            <a:r>
              <a:rPr lang="en-US" dirty="0"/>
              <a:t>If the number is divisible by 3, add Fizz to the list instead</a:t>
            </a:r>
          </a:p>
          <a:p>
            <a:pPr lvl="1"/>
            <a:r>
              <a:rPr lang="en-US" dirty="0"/>
              <a:t>If the number is divisible by 5, add Buzz to the list instead</a:t>
            </a:r>
          </a:p>
          <a:p>
            <a:pPr lvl="1"/>
            <a:r>
              <a:rPr lang="en-US" dirty="0"/>
              <a:t>If the number is divisible by both, add Fizz Buzz to the list instead</a:t>
            </a:r>
          </a:p>
          <a:p>
            <a:r>
              <a:rPr lang="en-US" dirty="0"/>
              <a:t>Output the list</a:t>
            </a:r>
          </a:p>
          <a:p>
            <a:r>
              <a:rPr lang="en-US" dirty="0"/>
              <a:t>Example for 16: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2, Fizz, 4, Buzz, Fizz, 7, 8, Fizz, Buzz, 11, Fizz, 13, 14, Fizz Buzz, 16</a:t>
            </a:r>
          </a:p>
        </p:txBody>
      </p:sp>
    </p:spTree>
    <p:extLst>
      <p:ext uri="{BB962C8B-B14F-4D97-AF65-F5344CB8AC3E}">
        <p14:creationId xmlns:p14="http://schemas.microsoft.com/office/powerpoint/2010/main" val="23050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5E20-F26D-4E0F-836C-422B7327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practice 2 (a real job interview question)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DF66-7366-41B1-9F5A-3E0E20BF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</a:t>
            </a:r>
            <a:r>
              <a:rPr lang="en-US" b="1" i="1" dirty="0"/>
              <a:t>n</a:t>
            </a:r>
            <a:r>
              <a:rPr lang="en-US" dirty="0"/>
              <a:t> prisoners standing in a circle, about be executed</a:t>
            </a:r>
          </a:p>
          <a:p>
            <a:r>
              <a:rPr lang="en-US" dirty="0"/>
              <a:t>The executions are carried out starting with the </a:t>
            </a:r>
            <a:r>
              <a:rPr lang="en-US" b="1" i="1" dirty="0"/>
              <a:t>k</a:t>
            </a:r>
            <a:r>
              <a:rPr lang="en-US" baseline="30000" dirty="0"/>
              <a:t>th</a:t>
            </a:r>
            <a:r>
              <a:rPr lang="en-US" dirty="0"/>
              <a:t> person, and removing every successive </a:t>
            </a:r>
            <a:r>
              <a:rPr lang="en-US" b="1" i="1" dirty="0"/>
              <a:t>k</a:t>
            </a:r>
            <a:r>
              <a:rPr lang="en-US" baseline="30000" dirty="0"/>
              <a:t>th</a:t>
            </a:r>
            <a:r>
              <a:rPr lang="en-US" dirty="0"/>
              <a:t> person going clockwise until no one is left</a:t>
            </a:r>
          </a:p>
          <a:p>
            <a:r>
              <a:rPr lang="en-US" dirty="0"/>
              <a:t>Prompt the user for </a:t>
            </a:r>
            <a:r>
              <a:rPr lang="en-US" b="1" i="1" dirty="0"/>
              <a:t>n</a:t>
            </a:r>
            <a:r>
              <a:rPr lang="en-US" dirty="0"/>
              <a:t> and </a:t>
            </a:r>
            <a:r>
              <a:rPr lang="en-US" b="1" i="1" dirty="0"/>
              <a:t>k</a:t>
            </a:r>
          </a:p>
          <a:p>
            <a:r>
              <a:rPr lang="en-US" dirty="0"/>
              <a:t>Determine where a prisoner should stand in order to be the last survivor</a:t>
            </a:r>
          </a:p>
          <a:p>
            <a:r>
              <a:rPr lang="en-US" dirty="0"/>
              <a:t>For example, if </a:t>
            </a:r>
            <a:r>
              <a:rPr lang="en-US" b="1" i="1" dirty="0"/>
              <a:t>n</a:t>
            </a:r>
            <a:r>
              <a:rPr lang="en-US" dirty="0"/>
              <a:t> = 5 and </a:t>
            </a:r>
            <a:r>
              <a:rPr lang="en-US" b="1" i="1" dirty="0"/>
              <a:t>k</a:t>
            </a:r>
            <a:r>
              <a:rPr lang="en-US" dirty="0"/>
              <a:t> = 2, the order of executions would be [1, 3, 0, 4, 2] (assuming 0-based numbering)</a:t>
            </a:r>
          </a:p>
          <a:p>
            <a:r>
              <a:rPr lang="en-US" b="1" dirty="0"/>
              <a:t>Hint:</a:t>
            </a:r>
            <a:r>
              <a:rPr lang="en-US" dirty="0"/>
              <a:t> Use a list and repeatedly remove indexes</a:t>
            </a:r>
          </a:p>
        </p:txBody>
      </p:sp>
    </p:spTree>
    <p:extLst>
      <p:ext uri="{BB962C8B-B14F-4D97-AF65-F5344CB8AC3E}">
        <p14:creationId xmlns:p14="http://schemas.microsoft.com/office/powerpoint/2010/main" val="390701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8661</TotalTime>
  <Words>1224</Words>
  <Application>Microsoft Office PowerPoint</Application>
  <PresentationFormat>Widescreen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PowerPoint Presentation</vt:lpstr>
      <vt:lpstr>List Practice</vt:lpstr>
      <vt:lpstr>List&lt;E&gt; methods</vt:lpstr>
      <vt:lpstr>List practice 1 (Fizz Buzz)</vt:lpstr>
      <vt:lpstr>List practice 2 (a real job interview question)</vt:lpstr>
      <vt:lpstr>Maps</vt:lpstr>
      <vt:lpstr>Maps</vt:lpstr>
      <vt:lpstr>Concrete example</vt:lpstr>
      <vt:lpstr>JCF Map</vt:lpstr>
      <vt:lpstr>JCF implementation</vt:lpstr>
      <vt:lpstr>Code example</vt:lpstr>
      <vt:lpstr>JCF Set</vt:lpstr>
      <vt:lpstr>JCF implementation</vt:lpstr>
      <vt:lpstr>Map practice</vt:lpstr>
      <vt:lpstr>Map practice continued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1534</cp:revision>
  <dcterms:created xsi:type="dcterms:W3CDTF">2009-08-24T20:26:10Z</dcterms:created>
  <dcterms:modified xsi:type="dcterms:W3CDTF">2020-04-08T14:19:06Z</dcterms:modified>
</cp:coreProperties>
</file>